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Lato" panose="020F0502020204030203" pitchFamily="34" charset="0"/>
      <p:regular r:id="rId15"/>
      <p:bold r:id="rId16"/>
      <p:italic r:id="rId17"/>
      <p:boldItalic r:id="rId18"/>
    </p:embeddedFont>
    <p:embeddedFont>
      <p:font typeface="Raleway"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8" d="100"/>
          <a:sy n="98" d="100"/>
        </p:scale>
        <p:origin x="363" y="4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247f26f55b0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247f26f55b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484540ac0c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484540ac0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4856ab4c0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4856ab4c0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4856ab4c0d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4856ab4c0d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47f26f55b0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47f26f55b0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47f26f55b0_0_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47f26f55b0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47f26f55b0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47f26f55b0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47f26f55b0_0_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47f26f55b0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47f26f55b0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47f26f55b0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47f26f55b0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47f26f55b0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247f26f55b0_0_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47f26f55b0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de sección y descripción 1">
  <p:cSld name="SECTION_TITLE_AND_DESCRIPTION_1">
    <p:spTree>
      <p:nvGrpSpPr>
        <p:cNvPr id="1" name="Shape 93"/>
        <p:cNvGrpSpPr/>
        <p:nvPr/>
      </p:nvGrpSpPr>
      <p:grpSpPr>
        <a:xfrm>
          <a:off x="0" y="0"/>
          <a:ext cx="0" cy="0"/>
          <a:chOff x="0" y="0"/>
          <a:chExt cx="0" cy="0"/>
        </a:xfrm>
      </p:grpSpPr>
      <p:sp>
        <p:nvSpPr>
          <p:cNvPr id="94" name="Google Shape;94;p11"/>
          <p:cNvSpPr/>
          <p:nvPr/>
        </p:nvSpPr>
        <p:spPr>
          <a:xfrm>
            <a:off x="4575425"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 name="Google Shape;95;p11"/>
          <p:cNvGrpSpPr/>
          <p:nvPr/>
        </p:nvGrpSpPr>
        <p:grpSpPr>
          <a:xfrm>
            <a:off x="5463442" y="499306"/>
            <a:ext cx="745763" cy="45826"/>
            <a:chOff x="4580561" y="2589004"/>
            <a:chExt cx="1064464" cy="25200"/>
          </a:xfrm>
        </p:grpSpPr>
        <p:sp>
          <p:nvSpPr>
            <p:cNvPr id="96" name="Google Shape;96;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11"/>
          <p:cNvSpPr txBox="1">
            <a:spLocks noGrp="1"/>
          </p:cNvSpPr>
          <p:nvPr>
            <p:ph type="title"/>
          </p:nvPr>
        </p:nvSpPr>
        <p:spPr>
          <a:xfrm>
            <a:off x="5363050" y="626700"/>
            <a:ext cx="3300900" cy="1687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99" name="Google Shape;99;p11"/>
          <p:cNvSpPr txBox="1">
            <a:spLocks noGrp="1"/>
          </p:cNvSpPr>
          <p:nvPr>
            <p:ph type="subTitle" idx="1"/>
          </p:nvPr>
        </p:nvSpPr>
        <p:spPr>
          <a:xfrm>
            <a:off x="5363050" y="2492650"/>
            <a:ext cx="3300900" cy="7590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00" name="Google Shape;100;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1"/>
        <p:cNvGrpSpPr/>
        <p:nvPr/>
      </p:nvGrpSpPr>
      <p:grpSpPr>
        <a:xfrm>
          <a:off x="0" y="0"/>
          <a:ext cx="0" cy="0"/>
          <a:chOff x="0" y="0"/>
          <a:chExt cx="0" cy="0"/>
        </a:xfrm>
      </p:grpSpPr>
      <p:sp>
        <p:nvSpPr>
          <p:cNvPr id="102" name="Google Shape;102;p12"/>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3" name="Google Shape;103;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04"/>
        <p:cNvGrpSpPr/>
        <p:nvPr/>
      </p:nvGrpSpPr>
      <p:grpSpPr>
        <a:xfrm>
          <a:off x="0" y="0"/>
          <a:ext cx="0" cy="0"/>
          <a:chOff x="0" y="0"/>
          <a:chExt cx="0" cy="0"/>
        </a:xfrm>
      </p:grpSpPr>
      <p:grpSp>
        <p:nvGrpSpPr>
          <p:cNvPr id="105" name="Google Shape;105;p13"/>
          <p:cNvGrpSpPr/>
          <p:nvPr/>
        </p:nvGrpSpPr>
        <p:grpSpPr>
          <a:xfrm>
            <a:off x="830392" y="4169130"/>
            <a:ext cx="745763" cy="45826"/>
            <a:chOff x="4580561" y="2589004"/>
            <a:chExt cx="1064464" cy="25200"/>
          </a:xfrm>
        </p:grpSpPr>
        <p:sp>
          <p:nvSpPr>
            <p:cNvPr id="106" name="Google Shape;106;p1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 name="Google Shape;108;p13"/>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09" name="Google Shape;109;p13"/>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110" name="Google Shape;110;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1"/>
        <p:cNvGrpSpPr/>
        <p:nvPr/>
      </p:nvGrpSpPr>
      <p:grpSpPr>
        <a:xfrm>
          <a:off x="0" y="0"/>
          <a:ext cx="0" cy="0"/>
          <a:chOff x="0" y="0"/>
          <a:chExt cx="0" cy="0"/>
        </a:xfrm>
      </p:grpSpPr>
      <p:sp>
        <p:nvSpPr>
          <p:cNvPr id="112" name="Google Shape;112;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3378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7800" y="337850"/>
            <a:ext cx="7688400" cy="1518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cuerpo 1">
  <p:cSld name="TITLE_AND_BODY_1">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37" name="Google Shape;37;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
        <p:nvSpPr>
          <p:cNvPr id="38" name="Google Shape;38;p5"/>
          <p:cNvSpPr/>
          <p:nvPr/>
        </p:nvSpPr>
        <p:spPr>
          <a:xfrm>
            <a:off x="1168975" y="2052775"/>
            <a:ext cx="438300" cy="393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txBox="1"/>
          <p:nvPr/>
        </p:nvSpPr>
        <p:spPr>
          <a:xfrm>
            <a:off x="1218000" y="2052775"/>
            <a:ext cx="6765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3500" b="1">
                <a:latin typeface="Lato"/>
                <a:ea typeface="Lato"/>
                <a:cs typeface="Lato"/>
                <a:sym typeface="Lato"/>
              </a:rPr>
              <a:t>1</a:t>
            </a:r>
            <a:endParaRPr sz="3500" b="1">
              <a:latin typeface="Lato"/>
              <a:ea typeface="Lato"/>
              <a:cs typeface="Lato"/>
              <a:sym typeface="Lato"/>
            </a:endParaRPr>
          </a:p>
        </p:txBody>
      </p:sp>
      <p:sp>
        <p:nvSpPr>
          <p:cNvPr id="40" name="Google Shape;40;p5"/>
          <p:cNvSpPr/>
          <p:nvPr/>
        </p:nvSpPr>
        <p:spPr>
          <a:xfrm>
            <a:off x="3277563" y="2052775"/>
            <a:ext cx="438300" cy="393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txBox="1"/>
          <p:nvPr/>
        </p:nvSpPr>
        <p:spPr>
          <a:xfrm>
            <a:off x="3326588" y="2052775"/>
            <a:ext cx="6765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3500" b="1">
                <a:latin typeface="Lato"/>
                <a:ea typeface="Lato"/>
                <a:cs typeface="Lato"/>
                <a:sym typeface="Lato"/>
              </a:rPr>
              <a:t>2</a:t>
            </a:r>
            <a:endParaRPr sz="3500" b="1">
              <a:latin typeface="Lato"/>
              <a:ea typeface="Lato"/>
              <a:cs typeface="Lato"/>
              <a:sym typeface="Lato"/>
            </a:endParaRPr>
          </a:p>
        </p:txBody>
      </p:sp>
      <p:sp>
        <p:nvSpPr>
          <p:cNvPr id="42" name="Google Shape;42;p5"/>
          <p:cNvSpPr/>
          <p:nvPr/>
        </p:nvSpPr>
        <p:spPr>
          <a:xfrm>
            <a:off x="5337125" y="2052775"/>
            <a:ext cx="438300" cy="393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txBox="1"/>
          <p:nvPr/>
        </p:nvSpPr>
        <p:spPr>
          <a:xfrm>
            <a:off x="5386150" y="2052775"/>
            <a:ext cx="6765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3500" b="1">
                <a:latin typeface="Lato"/>
                <a:ea typeface="Lato"/>
                <a:cs typeface="Lato"/>
                <a:sym typeface="Lato"/>
              </a:rPr>
              <a:t>3</a:t>
            </a:r>
            <a:endParaRPr sz="3500" b="1">
              <a:latin typeface="Lato"/>
              <a:ea typeface="Lato"/>
              <a:cs typeface="Lato"/>
              <a:sym typeface="Lato"/>
            </a:endParaRPr>
          </a:p>
        </p:txBody>
      </p:sp>
      <p:sp>
        <p:nvSpPr>
          <p:cNvPr id="44" name="Google Shape;44;p5"/>
          <p:cNvSpPr/>
          <p:nvPr/>
        </p:nvSpPr>
        <p:spPr>
          <a:xfrm>
            <a:off x="7253075" y="2052775"/>
            <a:ext cx="438300" cy="393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txBox="1"/>
          <p:nvPr/>
        </p:nvSpPr>
        <p:spPr>
          <a:xfrm>
            <a:off x="7302100" y="2052775"/>
            <a:ext cx="6765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3500" b="1">
                <a:latin typeface="Lato"/>
                <a:ea typeface="Lato"/>
                <a:cs typeface="Lato"/>
                <a:sym typeface="Lato"/>
              </a:rPr>
              <a:t>4</a:t>
            </a:r>
            <a:endParaRPr sz="3500" b="1">
              <a:latin typeface="Lato"/>
              <a:ea typeface="Lato"/>
              <a:cs typeface="Lato"/>
              <a:sym typeface="Lato"/>
            </a:endParaRPr>
          </a:p>
        </p:txBody>
      </p:sp>
      <p:sp>
        <p:nvSpPr>
          <p:cNvPr id="46" name="Google Shape;46;p5"/>
          <p:cNvSpPr/>
          <p:nvPr/>
        </p:nvSpPr>
        <p:spPr>
          <a:xfrm>
            <a:off x="1167188" y="3262075"/>
            <a:ext cx="438300" cy="393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txBox="1"/>
          <p:nvPr/>
        </p:nvSpPr>
        <p:spPr>
          <a:xfrm>
            <a:off x="1216213" y="3262075"/>
            <a:ext cx="6765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3500" b="1">
                <a:latin typeface="Lato"/>
                <a:ea typeface="Lato"/>
                <a:cs typeface="Lato"/>
                <a:sym typeface="Lato"/>
              </a:rPr>
              <a:t>5</a:t>
            </a:r>
            <a:endParaRPr sz="3500" b="1">
              <a:latin typeface="Lato"/>
              <a:ea typeface="Lato"/>
              <a:cs typeface="Lato"/>
              <a:sym typeface="Lato"/>
            </a:endParaRPr>
          </a:p>
        </p:txBody>
      </p:sp>
      <p:sp>
        <p:nvSpPr>
          <p:cNvPr id="48" name="Google Shape;48;p5"/>
          <p:cNvSpPr/>
          <p:nvPr/>
        </p:nvSpPr>
        <p:spPr>
          <a:xfrm>
            <a:off x="3275775" y="3262075"/>
            <a:ext cx="438300" cy="393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txBox="1"/>
          <p:nvPr/>
        </p:nvSpPr>
        <p:spPr>
          <a:xfrm>
            <a:off x="3324800" y="3262075"/>
            <a:ext cx="6765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3500" b="1">
                <a:latin typeface="Lato"/>
                <a:ea typeface="Lato"/>
                <a:cs typeface="Lato"/>
                <a:sym typeface="Lato"/>
              </a:rPr>
              <a:t>6</a:t>
            </a:r>
            <a:endParaRPr sz="3500" b="1">
              <a:latin typeface="Lato"/>
              <a:ea typeface="Lato"/>
              <a:cs typeface="Lato"/>
              <a:sym typeface="Lato"/>
            </a:endParaRPr>
          </a:p>
        </p:txBody>
      </p:sp>
      <p:sp>
        <p:nvSpPr>
          <p:cNvPr id="50" name="Google Shape;50;p5"/>
          <p:cNvSpPr/>
          <p:nvPr/>
        </p:nvSpPr>
        <p:spPr>
          <a:xfrm>
            <a:off x="5335338" y="3262075"/>
            <a:ext cx="438300" cy="393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txBox="1"/>
          <p:nvPr/>
        </p:nvSpPr>
        <p:spPr>
          <a:xfrm>
            <a:off x="5384363" y="3262075"/>
            <a:ext cx="6765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3500" b="1">
                <a:latin typeface="Lato"/>
                <a:ea typeface="Lato"/>
                <a:cs typeface="Lato"/>
                <a:sym typeface="Lato"/>
              </a:rPr>
              <a:t>7</a:t>
            </a:r>
            <a:endParaRPr sz="3500" b="1">
              <a:latin typeface="Lato"/>
              <a:ea typeface="Lato"/>
              <a:cs typeface="Lato"/>
              <a:sym typeface="Lato"/>
            </a:endParaRPr>
          </a:p>
        </p:txBody>
      </p:sp>
      <p:sp>
        <p:nvSpPr>
          <p:cNvPr id="52" name="Google Shape;52;p5"/>
          <p:cNvSpPr/>
          <p:nvPr/>
        </p:nvSpPr>
        <p:spPr>
          <a:xfrm>
            <a:off x="7251288" y="3262075"/>
            <a:ext cx="438300" cy="393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txBox="1"/>
          <p:nvPr/>
        </p:nvSpPr>
        <p:spPr>
          <a:xfrm>
            <a:off x="7300313" y="3262075"/>
            <a:ext cx="676500" cy="723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3500" b="1">
                <a:latin typeface="Lato"/>
                <a:ea typeface="Lato"/>
                <a:cs typeface="Lato"/>
                <a:sym typeface="Lato"/>
              </a:rPr>
              <a:t>8</a:t>
            </a:r>
            <a:endParaRPr sz="3500" b="1">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4"/>
        <p:cNvGrpSpPr/>
        <p:nvPr/>
      </p:nvGrpSpPr>
      <p:grpSpPr>
        <a:xfrm>
          <a:off x="0" y="0"/>
          <a:ext cx="0" cy="0"/>
          <a:chOff x="0" y="0"/>
          <a:chExt cx="0" cy="0"/>
        </a:xfrm>
      </p:grpSpPr>
      <p:sp>
        <p:nvSpPr>
          <p:cNvPr id="55" name="Google Shape;55;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6"/>
          <p:cNvGrpSpPr/>
          <p:nvPr/>
        </p:nvGrpSpPr>
        <p:grpSpPr>
          <a:xfrm>
            <a:off x="830392" y="1191256"/>
            <a:ext cx="745763" cy="45826"/>
            <a:chOff x="4580561" y="2589004"/>
            <a:chExt cx="1064464" cy="25200"/>
          </a:xfrm>
        </p:grpSpPr>
        <p:sp>
          <p:nvSpPr>
            <p:cNvPr id="57" name="Google Shape;57;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0" name="Google Shape;60;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1" name="Google Shape;61;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
        <p:cNvGrpSpPr/>
        <p:nvPr/>
      </p:nvGrpSpPr>
      <p:grpSpPr>
        <a:xfrm>
          <a:off x="0" y="0"/>
          <a:ext cx="0" cy="0"/>
          <a:chOff x="0" y="0"/>
          <a:chExt cx="0" cy="0"/>
        </a:xfrm>
      </p:grpSpPr>
      <p:sp>
        <p:nvSpPr>
          <p:cNvPr id="64" name="Google Shape;64;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7"/>
          <p:cNvGrpSpPr/>
          <p:nvPr/>
        </p:nvGrpSpPr>
        <p:grpSpPr>
          <a:xfrm>
            <a:off x="830392" y="1191256"/>
            <a:ext cx="745763" cy="45826"/>
            <a:chOff x="4580561" y="2589004"/>
            <a:chExt cx="1064464" cy="25200"/>
          </a:xfrm>
        </p:grpSpPr>
        <p:sp>
          <p:nvSpPr>
            <p:cNvPr id="66" name="Google Shape;66;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 name="Google Shape;68;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9" name="Google Shape;69;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0"/>
        <p:cNvGrpSpPr/>
        <p:nvPr/>
      </p:nvGrpSpPr>
      <p:grpSpPr>
        <a:xfrm>
          <a:off x="0" y="0"/>
          <a:ext cx="0" cy="0"/>
          <a:chOff x="0" y="0"/>
          <a:chExt cx="0" cy="0"/>
        </a:xfrm>
      </p:grpSpPr>
      <p:sp>
        <p:nvSpPr>
          <p:cNvPr id="71" name="Google Shape;71;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8"/>
          <p:cNvGrpSpPr/>
          <p:nvPr/>
        </p:nvGrpSpPr>
        <p:grpSpPr>
          <a:xfrm>
            <a:off x="830392" y="1191256"/>
            <a:ext cx="745763" cy="45826"/>
            <a:chOff x="4580561" y="2589004"/>
            <a:chExt cx="1064464" cy="25200"/>
          </a:xfrm>
        </p:grpSpPr>
        <p:sp>
          <p:nvSpPr>
            <p:cNvPr id="73" name="Google Shape;73;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8"/>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76" name="Google Shape;76;p8"/>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7" name="Google Shape;77;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78"/>
        <p:cNvGrpSpPr/>
        <p:nvPr/>
      </p:nvGrpSpPr>
      <p:grpSpPr>
        <a:xfrm>
          <a:off x="0" y="0"/>
          <a:ext cx="0" cy="0"/>
          <a:chOff x="0" y="0"/>
          <a:chExt cx="0" cy="0"/>
        </a:xfrm>
      </p:grpSpPr>
      <p:grpSp>
        <p:nvGrpSpPr>
          <p:cNvPr id="79" name="Google Shape;79;p9"/>
          <p:cNvGrpSpPr/>
          <p:nvPr/>
        </p:nvGrpSpPr>
        <p:grpSpPr>
          <a:xfrm>
            <a:off x="830392" y="4169130"/>
            <a:ext cx="745763" cy="45826"/>
            <a:chOff x="4580561" y="2589004"/>
            <a:chExt cx="1064464" cy="25200"/>
          </a:xfrm>
        </p:grpSpPr>
        <p:sp>
          <p:nvSpPr>
            <p:cNvPr id="80" name="Google Shape;80;p9"/>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9"/>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4"/>
        <p:cNvGrpSpPr/>
        <p:nvPr/>
      </p:nvGrpSpPr>
      <p:grpSpPr>
        <a:xfrm>
          <a:off x="0" y="0"/>
          <a:ext cx="0" cy="0"/>
          <a:chOff x="0" y="0"/>
          <a:chExt cx="0" cy="0"/>
        </a:xfrm>
      </p:grpSpPr>
      <p:sp>
        <p:nvSpPr>
          <p:cNvPr id="85" name="Google Shape;85;p10"/>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10"/>
          <p:cNvGrpSpPr/>
          <p:nvPr/>
        </p:nvGrpSpPr>
        <p:grpSpPr>
          <a:xfrm>
            <a:off x="735942" y="545431"/>
            <a:ext cx="745763" cy="45826"/>
            <a:chOff x="4580561" y="2589004"/>
            <a:chExt cx="1064464" cy="25200"/>
          </a:xfrm>
        </p:grpSpPr>
        <p:sp>
          <p:nvSpPr>
            <p:cNvPr id="87" name="Google Shape;87;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10"/>
          <p:cNvSpPr txBox="1">
            <a:spLocks noGrp="1"/>
          </p:cNvSpPr>
          <p:nvPr>
            <p:ph type="title"/>
          </p:nvPr>
        </p:nvSpPr>
        <p:spPr>
          <a:xfrm>
            <a:off x="635550" y="672825"/>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90" name="Google Shape;90;p10"/>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1" name="Google Shape;91;p10"/>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2" name="Google Shape;9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drive.google.com/file/d/1F-lUwV7gvz0PQBCQQtEDiIh7Efj8k918/view"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5"/>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Team F White Robot</a:t>
            </a:r>
            <a:endParaRPr/>
          </a:p>
        </p:txBody>
      </p:sp>
      <p:sp>
        <p:nvSpPr>
          <p:cNvPr id="118" name="Google Shape;118;p15"/>
          <p:cNvSpPr txBox="1">
            <a:spLocks noGrp="1"/>
          </p:cNvSpPr>
          <p:nvPr>
            <p:ph type="subTitle" idx="1"/>
          </p:nvPr>
        </p:nvSpPr>
        <p:spPr>
          <a:xfrm>
            <a:off x="729625" y="3172900"/>
            <a:ext cx="7688100" cy="1516200"/>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SzPts val="935"/>
              <a:buNone/>
            </a:pPr>
            <a:r>
              <a:rPr lang="es">
                <a:solidFill>
                  <a:schemeClr val="dk2"/>
                </a:solidFill>
                <a:latin typeface="Raleway"/>
                <a:ea typeface="Raleway"/>
                <a:cs typeface="Raleway"/>
                <a:sym typeface="Raleway"/>
              </a:rPr>
              <a:t>ICT Technology for Industry</a:t>
            </a:r>
            <a:endParaRPr>
              <a:solidFill>
                <a:schemeClr val="dk2"/>
              </a:solidFill>
              <a:latin typeface="Raleway"/>
              <a:ea typeface="Raleway"/>
              <a:cs typeface="Raleway"/>
              <a:sym typeface="Raleway"/>
            </a:endParaRPr>
          </a:p>
          <a:p>
            <a:pPr marL="0" lvl="0" indent="0" algn="l" rtl="0">
              <a:lnSpc>
                <a:spcPct val="80000"/>
              </a:lnSpc>
              <a:spcBef>
                <a:spcPts val="0"/>
              </a:spcBef>
              <a:spcAft>
                <a:spcPts val="0"/>
              </a:spcAft>
              <a:buSzPts val="935"/>
              <a:buNone/>
            </a:pPr>
            <a:r>
              <a:rPr lang="es">
                <a:solidFill>
                  <a:schemeClr val="dk2"/>
                </a:solidFill>
                <a:latin typeface="Raleway"/>
                <a:ea typeface="Raleway"/>
                <a:cs typeface="Raleway"/>
                <a:sym typeface="Raleway"/>
              </a:rPr>
              <a:t>Jasper Henne</a:t>
            </a:r>
            <a:endParaRPr>
              <a:solidFill>
                <a:schemeClr val="dk2"/>
              </a:solidFill>
              <a:latin typeface="Raleway"/>
              <a:ea typeface="Raleway"/>
              <a:cs typeface="Raleway"/>
              <a:sym typeface="Raleway"/>
            </a:endParaRPr>
          </a:p>
          <a:p>
            <a:pPr marL="0" lvl="0" indent="0" algn="l" rtl="0">
              <a:lnSpc>
                <a:spcPct val="80000"/>
              </a:lnSpc>
              <a:spcBef>
                <a:spcPts val="0"/>
              </a:spcBef>
              <a:spcAft>
                <a:spcPts val="0"/>
              </a:spcAft>
              <a:buSzPts val="935"/>
              <a:buNone/>
            </a:pPr>
            <a:endParaRPr/>
          </a:p>
          <a:p>
            <a:pPr marL="0" lvl="0" indent="0" algn="l" rtl="0">
              <a:lnSpc>
                <a:spcPct val="80000"/>
              </a:lnSpc>
              <a:spcBef>
                <a:spcPts val="0"/>
              </a:spcBef>
              <a:spcAft>
                <a:spcPts val="0"/>
              </a:spcAft>
              <a:buSzPts val="935"/>
              <a:buNone/>
            </a:pPr>
            <a:r>
              <a:rPr lang="es"/>
              <a:t>Group members: </a:t>
            </a:r>
            <a:endParaRPr/>
          </a:p>
          <a:p>
            <a:pPr marL="0" lvl="0" indent="0" algn="l" rtl="0">
              <a:lnSpc>
                <a:spcPct val="80000"/>
              </a:lnSpc>
              <a:spcBef>
                <a:spcPts val="0"/>
              </a:spcBef>
              <a:spcAft>
                <a:spcPts val="0"/>
              </a:spcAft>
              <a:buSzPts val="935"/>
              <a:buNone/>
            </a:pPr>
            <a:r>
              <a:rPr lang="es"/>
              <a:t>Omer Celebi</a:t>
            </a:r>
            <a:endParaRPr/>
          </a:p>
          <a:p>
            <a:pPr marL="0" lvl="0" indent="0" algn="l" rtl="0">
              <a:lnSpc>
                <a:spcPct val="80000"/>
              </a:lnSpc>
              <a:spcBef>
                <a:spcPts val="0"/>
              </a:spcBef>
              <a:spcAft>
                <a:spcPts val="0"/>
              </a:spcAft>
              <a:buSzPts val="935"/>
              <a:buNone/>
            </a:pPr>
            <a:r>
              <a:rPr lang="es"/>
              <a:t>Inanc Gunalp</a:t>
            </a:r>
            <a:endParaRPr/>
          </a:p>
          <a:p>
            <a:pPr marL="0" lvl="0" indent="0" algn="l" rtl="0">
              <a:lnSpc>
                <a:spcPct val="80000"/>
              </a:lnSpc>
              <a:spcBef>
                <a:spcPts val="0"/>
              </a:spcBef>
              <a:spcAft>
                <a:spcPts val="0"/>
              </a:spcAft>
              <a:buSzPts val="935"/>
              <a:buNone/>
            </a:pPr>
            <a:r>
              <a:rPr lang="es"/>
              <a:t>Roberto Robledo Cubero</a:t>
            </a:r>
            <a:endParaRPr/>
          </a:p>
        </p:txBody>
      </p:sp>
      <p:pic>
        <p:nvPicPr>
          <p:cNvPr id="119" name="Google Shape;119;p15"/>
          <p:cNvPicPr preferRelativeResize="0"/>
          <p:nvPr/>
        </p:nvPicPr>
        <p:blipFill>
          <a:blip r:embed="rId3">
            <a:alphaModFix/>
          </a:blip>
          <a:stretch>
            <a:fillRect/>
          </a:stretch>
        </p:blipFill>
        <p:spPr>
          <a:xfrm>
            <a:off x="6349075" y="2102650"/>
            <a:ext cx="2068651" cy="2586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Laser and future implementations</a:t>
            </a:r>
            <a:endParaRPr/>
          </a:p>
        </p:txBody>
      </p:sp>
      <p:sp>
        <p:nvSpPr>
          <p:cNvPr id="193" name="Google Shape;193;p24"/>
          <p:cNvSpPr txBox="1">
            <a:spLocks noGrp="1"/>
          </p:cNvSpPr>
          <p:nvPr>
            <p:ph type="body" idx="1"/>
          </p:nvPr>
        </p:nvSpPr>
        <p:spPr>
          <a:xfrm>
            <a:off x="729450" y="2204925"/>
            <a:ext cx="4963200" cy="1942500"/>
          </a:xfrm>
          <a:prstGeom prst="rect">
            <a:avLst/>
          </a:prstGeom>
        </p:spPr>
        <p:txBody>
          <a:bodyPr spcFirstLastPara="1" wrap="square" lIns="91425" tIns="91425" rIns="91425" bIns="91425" anchor="t" anchorCtr="0">
            <a:noAutofit/>
          </a:bodyPr>
          <a:lstStyle/>
          <a:p>
            <a:pPr marL="0" lvl="0" indent="0" algn="l" rtl="0">
              <a:lnSpc>
                <a:spcPct val="105000"/>
              </a:lnSpc>
              <a:spcBef>
                <a:spcPts val="1200"/>
              </a:spcBef>
              <a:spcAft>
                <a:spcPts val="0"/>
              </a:spcAft>
              <a:buSzPts val="852"/>
              <a:buNone/>
            </a:pPr>
            <a:r>
              <a:rPr lang="es" sz="1407"/>
              <a:t>We were attempting to create a program that used the laser as a tool and moved with it at first. </a:t>
            </a:r>
            <a:endParaRPr sz="1407"/>
          </a:p>
          <a:p>
            <a:pPr marL="0" lvl="0" indent="0" algn="l" rtl="0">
              <a:lnSpc>
                <a:spcPct val="105000"/>
              </a:lnSpc>
              <a:spcBef>
                <a:spcPts val="1200"/>
              </a:spcBef>
              <a:spcAft>
                <a:spcPts val="0"/>
              </a:spcAft>
              <a:buSzPts val="852"/>
              <a:buNone/>
            </a:pPr>
            <a:r>
              <a:rPr lang="es" sz="1407"/>
              <a:t>It will function similarly to the previous program, but with the laser detecting the object and switching tools from the laser to the suction cup only if there is an object, making it more complete and efficient.</a:t>
            </a:r>
            <a:endParaRPr sz="1407"/>
          </a:p>
          <a:p>
            <a:pPr marL="0" lvl="0" indent="0" algn="l" rtl="0">
              <a:lnSpc>
                <a:spcPct val="105000"/>
              </a:lnSpc>
              <a:spcBef>
                <a:spcPts val="1200"/>
              </a:spcBef>
              <a:spcAft>
                <a:spcPts val="1200"/>
              </a:spcAft>
              <a:buSzPts val="852"/>
              <a:buNone/>
            </a:pPr>
            <a:endParaRPr sz="1407"/>
          </a:p>
        </p:txBody>
      </p:sp>
      <p:pic>
        <p:nvPicPr>
          <p:cNvPr id="194" name="Google Shape;194;p24"/>
          <p:cNvPicPr preferRelativeResize="0"/>
          <p:nvPr/>
        </p:nvPicPr>
        <p:blipFill>
          <a:blip r:embed="rId3">
            <a:alphaModFix/>
          </a:blip>
          <a:stretch>
            <a:fillRect/>
          </a:stretch>
        </p:blipFill>
        <p:spPr>
          <a:xfrm>
            <a:off x="5692725" y="1509350"/>
            <a:ext cx="3172849" cy="269335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Video</a:t>
            </a:r>
            <a:endParaRPr/>
          </a:p>
        </p:txBody>
      </p:sp>
      <p:pic>
        <p:nvPicPr>
          <p:cNvPr id="200" name="Google Shape;200;p25" title="Team F White Robot Video.mp4">
            <a:hlinkClick r:id="rId3"/>
          </p:cNvPr>
          <p:cNvPicPr preferRelativeResize="0"/>
          <p:nvPr/>
        </p:nvPicPr>
        <p:blipFill>
          <a:blip r:embed="rId4">
            <a:alphaModFix/>
          </a:blip>
          <a:stretch>
            <a:fillRect/>
          </a:stretch>
        </p:blipFill>
        <p:spPr>
          <a:xfrm>
            <a:off x="2287800" y="1624975"/>
            <a:ext cx="4572000" cy="3429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fade">
                                      <p:cBhvr>
                                        <p:cTn id="7" dur="10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6"/>
          <p:cNvSpPr txBox="1">
            <a:spLocks noGrp="1"/>
          </p:cNvSpPr>
          <p:nvPr>
            <p:ph type="title"/>
          </p:nvPr>
        </p:nvSpPr>
        <p:spPr>
          <a:xfrm>
            <a:off x="1061400" y="1079250"/>
            <a:ext cx="7021200" cy="2985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s"/>
              <a:t>Thanks!</a:t>
            </a:r>
            <a:endParaRPr/>
          </a:p>
        </p:txBody>
      </p:sp>
      <p:sp>
        <p:nvSpPr>
          <p:cNvPr id="206" name="Google Shape;206;p26"/>
          <p:cNvSpPr txBox="1"/>
          <p:nvPr/>
        </p:nvSpPr>
        <p:spPr>
          <a:xfrm>
            <a:off x="6101600" y="3920650"/>
            <a:ext cx="2811300" cy="972900"/>
          </a:xfrm>
          <a:prstGeom prst="rect">
            <a:avLst/>
          </a:prstGeom>
          <a:noFill/>
          <a:ln>
            <a:noFill/>
          </a:ln>
        </p:spPr>
        <p:txBody>
          <a:bodyPr spcFirstLastPara="1" wrap="square" lIns="91425" tIns="91425" rIns="91425" bIns="91425" anchor="t" anchorCtr="0">
            <a:spAutoFit/>
          </a:bodyPr>
          <a:lstStyle/>
          <a:p>
            <a:pPr marL="0" lvl="0" indent="0" algn="r" rtl="0">
              <a:lnSpc>
                <a:spcPct val="80000"/>
              </a:lnSpc>
              <a:spcBef>
                <a:spcPts val="0"/>
              </a:spcBef>
              <a:spcAft>
                <a:spcPts val="0"/>
              </a:spcAft>
              <a:buClr>
                <a:srgbClr val="000000"/>
              </a:buClr>
              <a:buSzPts val="935"/>
              <a:buFont typeface="Arial"/>
              <a:buNone/>
            </a:pPr>
            <a:r>
              <a:rPr lang="es" sz="1600">
                <a:solidFill>
                  <a:schemeClr val="lt1"/>
                </a:solidFill>
                <a:latin typeface="Lato"/>
                <a:ea typeface="Lato"/>
                <a:cs typeface="Lato"/>
                <a:sym typeface="Lato"/>
              </a:rPr>
              <a:t>Group members: </a:t>
            </a:r>
            <a:endParaRPr sz="1600">
              <a:solidFill>
                <a:schemeClr val="lt1"/>
              </a:solidFill>
              <a:latin typeface="Lato"/>
              <a:ea typeface="Lato"/>
              <a:cs typeface="Lato"/>
              <a:sym typeface="Lato"/>
            </a:endParaRPr>
          </a:p>
          <a:p>
            <a:pPr marL="0" lvl="0" indent="0" algn="r" rtl="0">
              <a:lnSpc>
                <a:spcPct val="80000"/>
              </a:lnSpc>
              <a:spcBef>
                <a:spcPts val="0"/>
              </a:spcBef>
              <a:spcAft>
                <a:spcPts val="0"/>
              </a:spcAft>
              <a:buClr>
                <a:srgbClr val="000000"/>
              </a:buClr>
              <a:buSzPts val="935"/>
              <a:buFont typeface="Arial"/>
              <a:buNone/>
            </a:pPr>
            <a:r>
              <a:rPr lang="es" sz="1600">
                <a:solidFill>
                  <a:schemeClr val="lt1"/>
                </a:solidFill>
                <a:latin typeface="Lato"/>
                <a:ea typeface="Lato"/>
                <a:cs typeface="Lato"/>
                <a:sym typeface="Lato"/>
              </a:rPr>
              <a:t>Omer Celebi</a:t>
            </a:r>
            <a:endParaRPr sz="1600">
              <a:solidFill>
                <a:schemeClr val="lt1"/>
              </a:solidFill>
              <a:latin typeface="Lato"/>
              <a:ea typeface="Lato"/>
              <a:cs typeface="Lato"/>
              <a:sym typeface="Lato"/>
            </a:endParaRPr>
          </a:p>
          <a:p>
            <a:pPr marL="0" lvl="0" indent="0" algn="r" rtl="0">
              <a:lnSpc>
                <a:spcPct val="80000"/>
              </a:lnSpc>
              <a:spcBef>
                <a:spcPts val="0"/>
              </a:spcBef>
              <a:spcAft>
                <a:spcPts val="0"/>
              </a:spcAft>
              <a:buClr>
                <a:srgbClr val="000000"/>
              </a:buClr>
              <a:buSzPts val="935"/>
              <a:buFont typeface="Arial"/>
              <a:buNone/>
            </a:pPr>
            <a:r>
              <a:rPr lang="es" sz="1600">
                <a:solidFill>
                  <a:schemeClr val="lt1"/>
                </a:solidFill>
                <a:latin typeface="Lato"/>
                <a:ea typeface="Lato"/>
                <a:cs typeface="Lato"/>
                <a:sym typeface="Lato"/>
              </a:rPr>
              <a:t>Inanc Gunalp</a:t>
            </a:r>
            <a:endParaRPr sz="1600">
              <a:solidFill>
                <a:schemeClr val="lt1"/>
              </a:solidFill>
              <a:latin typeface="Lato"/>
              <a:ea typeface="Lato"/>
              <a:cs typeface="Lato"/>
              <a:sym typeface="Lato"/>
            </a:endParaRPr>
          </a:p>
          <a:p>
            <a:pPr marL="0" lvl="0" indent="0" algn="r" rtl="0">
              <a:lnSpc>
                <a:spcPct val="80000"/>
              </a:lnSpc>
              <a:spcBef>
                <a:spcPts val="0"/>
              </a:spcBef>
              <a:spcAft>
                <a:spcPts val="0"/>
              </a:spcAft>
              <a:buClr>
                <a:srgbClr val="000000"/>
              </a:buClr>
              <a:buSzPts val="935"/>
              <a:buFont typeface="Arial"/>
              <a:buNone/>
            </a:pPr>
            <a:r>
              <a:rPr lang="es" sz="1600">
                <a:solidFill>
                  <a:schemeClr val="lt1"/>
                </a:solidFill>
                <a:latin typeface="Lato"/>
                <a:ea typeface="Lato"/>
                <a:cs typeface="Lato"/>
                <a:sym typeface="Lato"/>
              </a:rPr>
              <a:t>Roberto Robledo Cubero</a:t>
            </a:r>
            <a:endParaRPr>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Index</a:t>
            </a:r>
            <a:endParaRPr/>
          </a:p>
        </p:txBody>
      </p:sp>
      <p:sp>
        <p:nvSpPr>
          <p:cNvPr id="125" name="Google Shape;125;p16"/>
          <p:cNvSpPr txBox="1"/>
          <p:nvPr/>
        </p:nvSpPr>
        <p:spPr>
          <a:xfrm>
            <a:off x="869875" y="2672600"/>
            <a:ext cx="12228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latin typeface="Lato"/>
                <a:ea typeface="Lato"/>
                <a:cs typeface="Lato"/>
                <a:sym typeface="Lato"/>
              </a:rPr>
              <a:t>Robot Learning</a:t>
            </a:r>
            <a:endParaRPr>
              <a:latin typeface="Lato"/>
              <a:ea typeface="Lato"/>
              <a:cs typeface="Lato"/>
              <a:sym typeface="Lato"/>
            </a:endParaRPr>
          </a:p>
        </p:txBody>
      </p:sp>
      <p:sp>
        <p:nvSpPr>
          <p:cNvPr id="126" name="Google Shape;126;p16"/>
          <p:cNvSpPr txBox="1"/>
          <p:nvPr/>
        </p:nvSpPr>
        <p:spPr>
          <a:xfrm>
            <a:off x="2976300" y="2672600"/>
            <a:ext cx="12228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latin typeface="Lato"/>
                <a:ea typeface="Lato"/>
                <a:cs typeface="Lato"/>
                <a:sym typeface="Lato"/>
              </a:rPr>
              <a:t>Program Routines</a:t>
            </a:r>
            <a:endParaRPr>
              <a:latin typeface="Lato"/>
              <a:ea typeface="Lato"/>
              <a:cs typeface="Lato"/>
              <a:sym typeface="Lato"/>
            </a:endParaRPr>
          </a:p>
        </p:txBody>
      </p:sp>
      <p:sp>
        <p:nvSpPr>
          <p:cNvPr id="127" name="Google Shape;127;p16"/>
          <p:cNvSpPr txBox="1"/>
          <p:nvPr/>
        </p:nvSpPr>
        <p:spPr>
          <a:xfrm>
            <a:off x="5234000" y="2780300"/>
            <a:ext cx="122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latin typeface="Lato"/>
                <a:ea typeface="Lato"/>
                <a:cs typeface="Lato"/>
                <a:sym typeface="Lato"/>
              </a:rPr>
              <a:t>Loop</a:t>
            </a:r>
            <a:endParaRPr>
              <a:latin typeface="Lato"/>
              <a:ea typeface="Lato"/>
              <a:cs typeface="Lato"/>
              <a:sym typeface="Lato"/>
            </a:endParaRPr>
          </a:p>
        </p:txBody>
      </p:sp>
      <p:sp>
        <p:nvSpPr>
          <p:cNvPr id="128" name="Google Shape;128;p16"/>
          <p:cNvSpPr txBox="1"/>
          <p:nvPr/>
        </p:nvSpPr>
        <p:spPr>
          <a:xfrm>
            <a:off x="6886575" y="2780300"/>
            <a:ext cx="122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latin typeface="Lato"/>
                <a:ea typeface="Lato"/>
                <a:cs typeface="Lato"/>
                <a:sym typeface="Lato"/>
              </a:rPr>
              <a:t>Optimization</a:t>
            </a:r>
            <a:endParaRPr>
              <a:latin typeface="Lato"/>
              <a:ea typeface="Lato"/>
              <a:cs typeface="Lato"/>
              <a:sym typeface="Lato"/>
            </a:endParaRPr>
          </a:p>
        </p:txBody>
      </p:sp>
      <p:sp>
        <p:nvSpPr>
          <p:cNvPr id="129" name="Google Shape;129;p16"/>
          <p:cNvSpPr txBox="1"/>
          <p:nvPr/>
        </p:nvSpPr>
        <p:spPr>
          <a:xfrm>
            <a:off x="3046063" y="3985900"/>
            <a:ext cx="122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latin typeface="Lato"/>
                <a:ea typeface="Lato"/>
                <a:cs typeface="Lato"/>
                <a:sym typeface="Lato"/>
              </a:rPr>
              <a:t>Suction Cup</a:t>
            </a:r>
            <a:endParaRPr>
              <a:latin typeface="Lato"/>
              <a:ea typeface="Lato"/>
              <a:cs typeface="Lato"/>
              <a:sym typeface="Lato"/>
            </a:endParaRPr>
          </a:p>
        </p:txBody>
      </p:sp>
      <p:sp>
        <p:nvSpPr>
          <p:cNvPr id="130" name="Google Shape;130;p16"/>
          <p:cNvSpPr txBox="1"/>
          <p:nvPr/>
        </p:nvSpPr>
        <p:spPr>
          <a:xfrm>
            <a:off x="5152488" y="3985900"/>
            <a:ext cx="122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latin typeface="Lato"/>
                <a:ea typeface="Lato"/>
                <a:cs typeface="Lato"/>
                <a:sym typeface="Lato"/>
              </a:rPr>
              <a:t>Flowchart</a:t>
            </a:r>
            <a:endParaRPr>
              <a:latin typeface="Lato"/>
              <a:ea typeface="Lato"/>
              <a:cs typeface="Lato"/>
              <a:sym typeface="Lato"/>
            </a:endParaRPr>
          </a:p>
        </p:txBody>
      </p:sp>
      <p:sp>
        <p:nvSpPr>
          <p:cNvPr id="131" name="Google Shape;131;p16"/>
          <p:cNvSpPr txBox="1"/>
          <p:nvPr/>
        </p:nvSpPr>
        <p:spPr>
          <a:xfrm>
            <a:off x="6679725" y="3878200"/>
            <a:ext cx="1636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latin typeface="Lato"/>
                <a:ea typeface="Lato"/>
                <a:cs typeface="Lato"/>
                <a:sym typeface="Lato"/>
              </a:rPr>
              <a:t>Laser and future implementations</a:t>
            </a:r>
            <a:endParaRPr>
              <a:latin typeface="Lato"/>
              <a:ea typeface="Lato"/>
              <a:cs typeface="Lato"/>
              <a:sym typeface="Lato"/>
            </a:endParaRPr>
          </a:p>
        </p:txBody>
      </p:sp>
      <p:sp>
        <p:nvSpPr>
          <p:cNvPr id="132" name="Google Shape;132;p16"/>
          <p:cNvSpPr txBox="1"/>
          <p:nvPr/>
        </p:nvSpPr>
        <p:spPr>
          <a:xfrm>
            <a:off x="869875" y="3985900"/>
            <a:ext cx="1636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latin typeface="Lato"/>
                <a:ea typeface="Lato"/>
                <a:cs typeface="Lato"/>
                <a:sym typeface="Lato"/>
              </a:rPr>
              <a:t>Test case</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7"/>
          <p:cNvSpPr txBox="1">
            <a:spLocks noGrp="1"/>
          </p:cNvSpPr>
          <p:nvPr>
            <p:ph type="title"/>
          </p:nvPr>
        </p:nvSpPr>
        <p:spPr>
          <a:xfrm>
            <a:off x="635550" y="672825"/>
            <a:ext cx="3300900" cy="168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Learning how to use the robot</a:t>
            </a:r>
            <a:endParaRPr/>
          </a:p>
        </p:txBody>
      </p:sp>
      <p:sp>
        <p:nvSpPr>
          <p:cNvPr id="138" name="Google Shape;138;p17"/>
          <p:cNvSpPr txBox="1">
            <a:spLocks noGrp="1"/>
          </p:cNvSpPr>
          <p:nvPr>
            <p:ph type="body" idx="2"/>
          </p:nvPr>
        </p:nvSpPr>
        <p:spPr>
          <a:xfrm>
            <a:off x="438750" y="1756025"/>
            <a:ext cx="3497700" cy="2429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s" sz="1400"/>
              <a:t>We began by learning how to use the robot in jogging mode, which required us to understand the movements of the object with the axes and the x, y, and z parameters.</a:t>
            </a:r>
            <a:endParaRPr sz="1400"/>
          </a:p>
          <a:p>
            <a:pPr marL="0" lvl="0" indent="0" algn="l" rtl="0">
              <a:spcBef>
                <a:spcPts val="1200"/>
              </a:spcBef>
              <a:spcAft>
                <a:spcPts val="1200"/>
              </a:spcAft>
              <a:buNone/>
            </a:pPr>
            <a:r>
              <a:rPr lang="es" sz="1400"/>
              <a:t>As you can see in the image on the right, we began learning the robot's movements in order to determine how far it could move.</a:t>
            </a:r>
            <a:endParaRPr sz="1400"/>
          </a:p>
        </p:txBody>
      </p:sp>
      <p:pic>
        <p:nvPicPr>
          <p:cNvPr id="139" name="Google Shape;139;p17"/>
          <p:cNvPicPr preferRelativeResize="0"/>
          <p:nvPr/>
        </p:nvPicPr>
        <p:blipFill>
          <a:blip r:embed="rId3">
            <a:alphaModFix/>
          </a:blip>
          <a:stretch>
            <a:fillRect/>
          </a:stretch>
        </p:blipFill>
        <p:spPr>
          <a:xfrm>
            <a:off x="5157573" y="726863"/>
            <a:ext cx="3422800" cy="3584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8"/>
          <p:cNvSpPr txBox="1">
            <a:spLocks noGrp="1"/>
          </p:cNvSpPr>
          <p:nvPr>
            <p:ph type="title"/>
          </p:nvPr>
        </p:nvSpPr>
        <p:spPr>
          <a:xfrm>
            <a:off x="5363050" y="626700"/>
            <a:ext cx="3300900" cy="168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Robot Code</a:t>
            </a:r>
            <a:endParaRPr/>
          </a:p>
        </p:txBody>
      </p:sp>
      <p:sp>
        <p:nvSpPr>
          <p:cNvPr id="145" name="Google Shape;145;p18"/>
          <p:cNvSpPr txBox="1">
            <a:spLocks noGrp="1"/>
          </p:cNvSpPr>
          <p:nvPr>
            <p:ph type="subTitle" idx="1"/>
          </p:nvPr>
        </p:nvSpPr>
        <p:spPr>
          <a:xfrm>
            <a:off x="5363050" y="1198325"/>
            <a:ext cx="3472200" cy="2909700"/>
          </a:xfrm>
          <a:prstGeom prst="rect">
            <a:avLst/>
          </a:prstGeom>
        </p:spPr>
        <p:txBody>
          <a:bodyPr spcFirstLastPara="1" wrap="square" lIns="91425" tIns="91425" rIns="91425" bIns="91425" anchor="t" anchorCtr="0">
            <a:noAutofit/>
          </a:bodyPr>
          <a:lstStyle/>
          <a:p>
            <a:pPr marL="0" lvl="0" indent="0" algn="l" rtl="0">
              <a:lnSpc>
                <a:spcPct val="80000"/>
              </a:lnSpc>
              <a:spcBef>
                <a:spcPts val="1200"/>
              </a:spcBef>
              <a:spcAft>
                <a:spcPts val="0"/>
              </a:spcAft>
              <a:buSzPts val="275"/>
              <a:buNone/>
            </a:pPr>
            <a:r>
              <a:rPr lang="es" sz="1400"/>
              <a:t>We begin by declaring the initial positions for the color sensor.</a:t>
            </a:r>
            <a:endParaRPr sz="1400"/>
          </a:p>
          <a:p>
            <a:pPr marL="0" lvl="0" indent="0" algn="l" rtl="0">
              <a:lnSpc>
                <a:spcPct val="80000"/>
              </a:lnSpc>
              <a:spcBef>
                <a:spcPts val="1200"/>
              </a:spcBef>
              <a:spcAft>
                <a:spcPts val="0"/>
              </a:spcAft>
              <a:buSzPts val="275"/>
              <a:buNone/>
            </a:pPr>
            <a:r>
              <a:rPr lang="es" sz="1400"/>
              <a:t>The starting position is where the first object starts.</a:t>
            </a:r>
            <a:endParaRPr sz="1400"/>
          </a:p>
          <a:p>
            <a:pPr marL="0" lvl="0" indent="0" algn="l" rtl="0">
              <a:lnSpc>
                <a:spcPct val="80000"/>
              </a:lnSpc>
              <a:spcBef>
                <a:spcPts val="1200"/>
              </a:spcBef>
              <a:spcAft>
                <a:spcPts val="0"/>
              </a:spcAft>
              <a:buSzPts val="275"/>
              <a:buNone/>
            </a:pPr>
            <a:r>
              <a:rPr lang="es" sz="1400"/>
              <a:t>The initial position is used for debugging the suction cup position.</a:t>
            </a:r>
            <a:endParaRPr sz="1400"/>
          </a:p>
          <a:p>
            <a:pPr marL="0" lvl="0" indent="0" algn="l" rtl="0">
              <a:lnSpc>
                <a:spcPct val="80000"/>
              </a:lnSpc>
              <a:spcBef>
                <a:spcPts val="1200"/>
              </a:spcBef>
              <a:spcAft>
                <a:spcPts val="0"/>
              </a:spcAft>
              <a:buSzPts val="275"/>
              <a:buNone/>
            </a:pPr>
            <a:r>
              <a:rPr lang="es" sz="1400"/>
              <a:t>We define variables for different colors, such as colorBlack, colorRed, colorGray, colorBlue and offset variables to save positions PlacePointvar, t_PlacePointvar</a:t>
            </a:r>
            <a:endParaRPr sz="1400"/>
          </a:p>
          <a:p>
            <a:pPr marL="0" lvl="0" indent="0" algn="l" rtl="0">
              <a:lnSpc>
                <a:spcPct val="80000"/>
              </a:lnSpc>
              <a:spcBef>
                <a:spcPts val="0"/>
              </a:spcBef>
              <a:spcAft>
                <a:spcPts val="0"/>
              </a:spcAft>
              <a:buSzPts val="275"/>
              <a:buNone/>
            </a:pPr>
            <a:endParaRPr sz="1400"/>
          </a:p>
        </p:txBody>
      </p:sp>
      <p:pic>
        <p:nvPicPr>
          <p:cNvPr id="146" name="Google Shape;146;p18"/>
          <p:cNvPicPr preferRelativeResize="0"/>
          <p:nvPr/>
        </p:nvPicPr>
        <p:blipFill>
          <a:blip r:embed="rId3">
            <a:alphaModFix/>
          </a:blip>
          <a:stretch>
            <a:fillRect/>
          </a:stretch>
        </p:blipFill>
        <p:spPr>
          <a:xfrm>
            <a:off x="56250" y="236525"/>
            <a:ext cx="4456975" cy="4479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9"/>
          <p:cNvSpPr txBox="1">
            <a:spLocks noGrp="1"/>
          </p:cNvSpPr>
          <p:nvPr>
            <p:ph type="title"/>
          </p:nvPr>
        </p:nvSpPr>
        <p:spPr>
          <a:xfrm>
            <a:off x="635550" y="672825"/>
            <a:ext cx="3300900" cy="168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Finishing the loop</a:t>
            </a:r>
            <a:endParaRPr/>
          </a:p>
        </p:txBody>
      </p:sp>
      <p:sp>
        <p:nvSpPr>
          <p:cNvPr id="152" name="Google Shape;152;p19"/>
          <p:cNvSpPr txBox="1">
            <a:spLocks noGrp="1"/>
          </p:cNvSpPr>
          <p:nvPr>
            <p:ph type="subTitle" idx="1"/>
          </p:nvPr>
        </p:nvSpPr>
        <p:spPr>
          <a:xfrm>
            <a:off x="691200" y="1540825"/>
            <a:ext cx="3507000" cy="1858200"/>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SzPts val="688"/>
              <a:buNone/>
            </a:pPr>
            <a:r>
              <a:rPr lang="es" sz="1400"/>
              <a:t>We start the array function that goes to the "PlacePointvar" variable position, from where it will start moving to then go to the "t_PlacePointvar" position, and each time the loop goes, it will increase the offset of the positions x and y, and that’s how we make the robot advance in the grid.</a:t>
            </a:r>
            <a:endParaRPr sz="1400"/>
          </a:p>
        </p:txBody>
      </p:sp>
      <p:pic>
        <p:nvPicPr>
          <p:cNvPr id="153" name="Google Shape;153;p19"/>
          <p:cNvPicPr preferRelativeResize="0"/>
          <p:nvPr/>
        </p:nvPicPr>
        <p:blipFill>
          <a:blip r:embed="rId3">
            <a:alphaModFix/>
          </a:blip>
          <a:stretch>
            <a:fillRect/>
          </a:stretch>
        </p:blipFill>
        <p:spPr>
          <a:xfrm>
            <a:off x="4864350" y="849925"/>
            <a:ext cx="4025400" cy="3443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Optimization</a:t>
            </a:r>
            <a:endParaRPr/>
          </a:p>
        </p:txBody>
      </p:sp>
      <p:pic>
        <p:nvPicPr>
          <p:cNvPr id="159" name="Google Shape;159;p20"/>
          <p:cNvPicPr preferRelativeResize="0"/>
          <p:nvPr/>
        </p:nvPicPr>
        <p:blipFill>
          <a:blip r:embed="rId3">
            <a:alphaModFix/>
          </a:blip>
          <a:stretch>
            <a:fillRect/>
          </a:stretch>
        </p:blipFill>
        <p:spPr>
          <a:xfrm>
            <a:off x="1186975" y="1911650"/>
            <a:ext cx="2875075" cy="2755275"/>
          </a:xfrm>
          <a:prstGeom prst="rect">
            <a:avLst/>
          </a:prstGeom>
          <a:noFill/>
          <a:ln>
            <a:noFill/>
          </a:ln>
        </p:spPr>
      </p:pic>
      <p:pic>
        <p:nvPicPr>
          <p:cNvPr id="160" name="Google Shape;160;p20"/>
          <p:cNvPicPr preferRelativeResize="0"/>
          <p:nvPr/>
        </p:nvPicPr>
        <p:blipFill>
          <a:blip r:embed="rId4">
            <a:alphaModFix/>
          </a:blip>
          <a:stretch>
            <a:fillRect/>
          </a:stretch>
        </p:blipFill>
        <p:spPr>
          <a:xfrm>
            <a:off x="4975685" y="1911650"/>
            <a:ext cx="2980715" cy="2755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Adjusting the offsets / Test case</a:t>
            </a:r>
            <a:endParaRPr/>
          </a:p>
        </p:txBody>
      </p:sp>
      <p:sp>
        <p:nvSpPr>
          <p:cNvPr id="166" name="Google Shape;166;p21"/>
          <p:cNvSpPr txBox="1">
            <a:spLocks noGrp="1"/>
          </p:cNvSpPr>
          <p:nvPr>
            <p:ph type="body" idx="1"/>
          </p:nvPr>
        </p:nvSpPr>
        <p:spPr>
          <a:xfrm>
            <a:off x="493687" y="3563939"/>
            <a:ext cx="12195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s" sz="1200" dirty="0"/>
              <a:t>No Objects</a:t>
            </a:r>
            <a:endParaRPr sz="1200" dirty="0"/>
          </a:p>
        </p:txBody>
      </p:sp>
      <p:pic>
        <p:nvPicPr>
          <p:cNvPr id="167" name="Google Shape;167;p21"/>
          <p:cNvPicPr preferRelativeResize="0"/>
          <p:nvPr/>
        </p:nvPicPr>
        <p:blipFill>
          <a:blip r:embed="rId3">
            <a:alphaModFix/>
          </a:blip>
          <a:stretch>
            <a:fillRect/>
          </a:stretch>
        </p:blipFill>
        <p:spPr>
          <a:xfrm>
            <a:off x="5471994" y="1933325"/>
            <a:ext cx="3672006" cy="2261100"/>
          </a:xfrm>
          <a:prstGeom prst="rect">
            <a:avLst/>
          </a:prstGeom>
          <a:noFill/>
          <a:ln>
            <a:noFill/>
          </a:ln>
        </p:spPr>
      </p:pic>
      <p:pic>
        <p:nvPicPr>
          <p:cNvPr id="168" name="Google Shape;168;p21"/>
          <p:cNvPicPr preferRelativeResize="0"/>
          <p:nvPr/>
        </p:nvPicPr>
        <p:blipFill>
          <a:blip r:embed="rId4">
            <a:alphaModFix/>
          </a:blip>
          <a:stretch>
            <a:fillRect/>
          </a:stretch>
        </p:blipFill>
        <p:spPr>
          <a:xfrm>
            <a:off x="588401" y="2556950"/>
            <a:ext cx="1030072" cy="1013850"/>
          </a:xfrm>
          <a:prstGeom prst="rect">
            <a:avLst/>
          </a:prstGeom>
          <a:noFill/>
          <a:ln>
            <a:noFill/>
          </a:ln>
        </p:spPr>
      </p:pic>
      <p:pic>
        <p:nvPicPr>
          <p:cNvPr id="169" name="Google Shape;169;p21"/>
          <p:cNvPicPr preferRelativeResize="0"/>
          <p:nvPr/>
        </p:nvPicPr>
        <p:blipFill>
          <a:blip r:embed="rId5">
            <a:alphaModFix/>
          </a:blip>
          <a:stretch>
            <a:fillRect/>
          </a:stretch>
        </p:blipFill>
        <p:spPr>
          <a:xfrm>
            <a:off x="1916349" y="2556950"/>
            <a:ext cx="997884" cy="1013850"/>
          </a:xfrm>
          <a:prstGeom prst="rect">
            <a:avLst/>
          </a:prstGeom>
          <a:noFill/>
          <a:ln>
            <a:noFill/>
          </a:ln>
        </p:spPr>
      </p:pic>
      <p:pic>
        <p:nvPicPr>
          <p:cNvPr id="170" name="Google Shape;170;p21"/>
          <p:cNvPicPr preferRelativeResize="0"/>
          <p:nvPr/>
        </p:nvPicPr>
        <p:blipFill>
          <a:blip r:embed="rId6">
            <a:alphaModFix/>
          </a:blip>
          <a:stretch>
            <a:fillRect/>
          </a:stretch>
        </p:blipFill>
        <p:spPr>
          <a:xfrm>
            <a:off x="3203996" y="2556950"/>
            <a:ext cx="1029211" cy="1013850"/>
          </a:xfrm>
          <a:prstGeom prst="rect">
            <a:avLst/>
          </a:prstGeom>
          <a:noFill/>
          <a:ln>
            <a:noFill/>
          </a:ln>
        </p:spPr>
      </p:pic>
      <p:pic>
        <p:nvPicPr>
          <p:cNvPr id="171" name="Google Shape;171;p21"/>
          <p:cNvPicPr preferRelativeResize="0"/>
          <p:nvPr/>
        </p:nvPicPr>
        <p:blipFill>
          <a:blip r:embed="rId5">
            <a:alphaModFix/>
          </a:blip>
          <a:stretch>
            <a:fillRect/>
          </a:stretch>
        </p:blipFill>
        <p:spPr>
          <a:xfrm>
            <a:off x="4539120" y="2556950"/>
            <a:ext cx="997884" cy="1013850"/>
          </a:xfrm>
          <a:prstGeom prst="rect">
            <a:avLst/>
          </a:prstGeom>
          <a:noFill/>
          <a:ln>
            <a:noFill/>
          </a:ln>
        </p:spPr>
      </p:pic>
      <p:sp>
        <p:nvSpPr>
          <p:cNvPr id="172" name="Google Shape;172;p21"/>
          <p:cNvSpPr txBox="1">
            <a:spLocks noGrp="1"/>
          </p:cNvSpPr>
          <p:nvPr>
            <p:ph type="body" idx="1"/>
          </p:nvPr>
        </p:nvSpPr>
        <p:spPr>
          <a:xfrm>
            <a:off x="2005641" y="3563939"/>
            <a:ext cx="8193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s" sz="1200" dirty="0"/>
              <a:t>Objects</a:t>
            </a:r>
            <a:endParaRPr sz="1200" dirty="0"/>
          </a:p>
        </p:txBody>
      </p:sp>
      <p:sp>
        <p:nvSpPr>
          <p:cNvPr id="173" name="Google Shape;173;p21"/>
          <p:cNvSpPr txBox="1">
            <a:spLocks noGrp="1"/>
          </p:cNvSpPr>
          <p:nvPr>
            <p:ph type="body" idx="1"/>
          </p:nvPr>
        </p:nvSpPr>
        <p:spPr>
          <a:xfrm>
            <a:off x="3108851" y="3563939"/>
            <a:ext cx="12195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s" sz="1200" dirty="0"/>
              <a:t>Adjust offsets</a:t>
            </a:r>
            <a:endParaRPr sz="1200" dirty="0"/>
          </a:p>
        </p:txBody>
      </p:sp>
      <p:sp>
        <p:nvSpPr>
          <p:cNvPr id="174" name="Google Shape;174;p21"/>
          <p:cNvSpPr txBox="1">
            <a:spLocks noGrp="1"/>
          </p:cNvSpPr>
          <p:nvPr>
            <p:ph type="body" idx="1"/>
          </p:nvPr>
        </p:nvSpPr>
        <p:spPr>
          <a:xfrm>
            <a:off x="4522962" y="3563939"/>
            <a:ext cx="1030200" cy="535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s" sz="1200" dirty="0"/>
              <a:t>Organized</a:t>
            </a:r>
            <a:endParaRPr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Suction Cup</a:t>
            </a:r>
            <a:endParaRPr/>
          </a:p>
        </p:txBody>
      </p:sp>
      <p:sp>
        <p:nvSpPr>
          <p:cNvPr id="180" name="Google Shape;180;p22"/>
          <p:cNvSpPr txBox="1">
            <a:spLocks noGrp="1"/>
          </p:cNvSpPr>
          <p:nvPr>
            <p:ph type="body" idx="1"/>
          </p:nvPr>
        </p:nvSpPr>
        <p:spPr>
          <a:xfrm>
            <a:off x="725850" y="1877101"/>
            <a:ext cx="2560800" cy="28251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935"/>
              <a:buNone/>
            </a:pPr>
            <a:r>
              <a:rPr lang="es" sz="1405" dirty="0"/>
              <a:t>We were discussing and attempting to implement the suction cup, and we can see how we managed to create the code for the suction cup in the notes that we were taking.</a:t>
            </a:r>
            <a:endParaRPr sz="1405" dirty="0"/>
          </a:p>
          <a:p>
            <a:pPr marL="0" lvl="0" indent="0" algn="l" rtl="0">
              <a:lnSpc>
                <a:spcPct val="95000"/>
              </a:lnSpc>
              <a:spcBef>
                <a:spcPts val="1200"/>
              </a:spcBef>
              <a:spcAft>
                <a:spcPts val="0"/>
              </a:spcAft>
              <a:buSzPts val="935"/>
              <a:buNone/>
            </a:pPr>
            <a:r>
              <a:rPr lang="es" sz="1405" dirty="0"/>
              <a:t>To save resources, we update the code so that when there is no object, the suction cup stops.</a:t>
            </a:r>
            <a:endParaRPr sz="1405" dirty="0"/>
          </a:p>
          <a:p>
            <a:pPr marL="0" lvl="0" indent="0" algn="l" rtl="0">
              <a:lnSpc>
                <a:spcPct val="95000"/>
              </a:lnSpc>
              <a:spcBef>
                <a:spcPts val="1200"/>
              </a:spcBef>
              <a:spcAft>
                <a:spcPts val="1200"/>
              </a:spcAft>
              <a:buSzPts val="935"/>
              <a:buNone/>
            </a:pPr>
            <a:endParaRPr sz="1405" dirty="0"/>
          </a:p>
        </p:txBody>
      </p:sp>
      <p:pic>
        <p:nvPicPr>
          <p:cNvPr id="181" name="Google Shape;181;p22"/>
          <p:cNvPicPr preferRelativeResize="0"/>
          <p:nvPr/>
        </p:nvPicPr>
        <p:blipFill>
          <a:blip r:embed="rId3">
            <a:alphaModFix/>
          </a:blip>
          <a:stretch>
            <a:fillRect/>
          </a:stretch>
        </p:blipFill>
        <p:spPr>
          <a:xfrm>
            <a:off x="3177277" y="1036138"/>
            <a:ext cx="5966723" cy="30712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3"/>
          <p:cNvSpPr txBox="1">
            <a:spLocks noGrp="1"/>
          </p:cNvSpPr>
          <p:nvPr>
            <p:ph type="title"/>
          </p:nvPr>
        </p:nvSpPr>
        <p:spPr>
          <a:xfrm>
            <a:off x="727800" y="337850"/>
            <a:ext cx="7688400" cy="151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Flowchart</a:t>
            </a:r>
            <a:endParaRPr/>
          </a:p>
        </p:txBody>
      </p:sp>
      <p:pic>
        <p:nvPicPr>
          <p:cNvPr id="187" name="Google Shape;187;p23"/>
          <p:cNvPicPr preferRelativeResize="0"/>
          <p:nvPr/>
        </p:nvPicPr>
        <p:blipFill>
          <a:blip r:embed="rId3">
            <a:alphaModFix/>
          </a:blip>
          <a:stretch>
            <a:fillRect/>
          </a:stretch>
        </p:blipFill>
        <p:spPr>
          <a:xfrm>
            <a:off x="1263675" y="992725"/>
            <a:ext cx="6616626" cy="407777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384</Words>
  <Application>Microsoft Office PowerPoint</Application>
  <PresentationFormat>Presentación en pantalla (16:9)</PresentationFormat>
  <Paragraphs>46</Paragraphs>
  <Slides>12</Slides>
  <Notes>12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12</vt:i4>
      </vt:variant>
    </vt:vector>
  </HeadingPairs>
  <TitlesOfParts>
    <vt:vector size="16" baseType="lpstr">
      <vt:lpstr>Raleway</vt:lpstr>
      <vt:lpstr>Lato</vt:lpstr>
      <vt:lpstr>Arial</vt:lpstr>
      <vt:lpstr>Streamline</vt:lpstr>
      <vt:lpstr>Team F White Robot</vt:lpstr>
      <vt:lpstr>Index</vt:lpstr>
      <vt:lpstr>Learning how to use the robot</vt:lpstr>
      <vt:lpstr>Robot Code</vt:lpstr>
      <vt:lpstr>Finishing the loop</vt:lpstr>
      <vt:lpstr>Optimization</vt:lpstr>
      <vt:lpstr>Adjusting the offsets / Test case</vt:lpstr>
      <vt:lpstr>Suction Cup</vt:lpstr>
      <vt:lpstr>Flowchart</vt:lpstr>
      <vt:lpstr>Laser and future implementations</vt:lpstr>
      <vt:lpstr>Video</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F White Robot</dc:title>
  <cp:lastModifiedBy>Roberto Robledo</cp:lastModifiedBy>
  <cp:revision>1</cp:revision>
  <dcterms:modified xsi:type="dcterms:W3CDTF">2023-05-22T18:19:08Z</dcterms:modified>
</cp:coreProperties>
</file>